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10" r:id="rId3"/>
    <p:sldId id="311" r:id="rId4"/>
    <p:sldId id="258" r:id="rId5"/>
    <p:sldId id="312" r:id="rId6"/>
    <p:sldId id="284" r:id="rId7"/>
    <p:sldId id="285" r:id="rId8"/>
    <p:sldId id="286" r:id="rId9"/>
    <p:sldId id="287" r:id="rId10"/>
    <p:sldId id="294" r:id="rId11"/>
    <p:sldId id="288" r:id="rId12"/>
    <p:sldId id="289" r:id="rId13"/>
    <p:sldId id="290" r:id="rId14"/>
    <p:sldId id="295" r:id="rId15"/>
    <p:sldId id="296" r:id="rId16"/>
    <p:sldId id="291" r:id="rId17"/>
    <p:sldId id="293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305" r:id="rId27"/>
    <p:sldId id="306" r:id="rId28"/>
    <p:sldId id="307" r:id="rId29"/>
    <p:sldId id="308" r:id="rId30"/>
    <p:sldId id="309" r:id="rId3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0D92-DE23-453A-B73B-891D9CFDFA94}" type="datetimeFigureOut">
              <a:rPr lang="es-ES" smtClean="0"/>
              <a:pPr/>
              <a:t>11/10/2018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CB9E5-C26D-4292-A700-A57A4ED368C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0D92-DE23-453A-B73B-891D9CFDFA94}" type="datetimeFigureOut">
              <a:rPr lang="es-ES" smtClean="0"/>
              <a:pPr/>
              <a:t>11/10/2018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CB9E5-C26D-4292-A700-A57A4ED368C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0D92-DE23-453A-B73B-891D9CFDFA94}" type="datetimeFigureOut">
              <a:rPr lang="es-ES" smtClean="0"/>
              <a:pPr/>
              <a:t>11/10/2018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CB9E5-C26D-4292-A700-A57A4ED368C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0D92-DE23-453A-B73B-891D9CFDFA94}" type="datetimeFigureOut">
              <a:rPr lang="es-ES" smtClean="0"/>
              <a:pPr/>
              <a:t>11/10/2018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CB9E5-C26D-4292-A700-A57A4ED368C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0D92-DE23-453A-B73B-891D9CFDFA94}" type="datetimeFigureOut">
              <a:rPr lang="es-ES" smtClean="0"/>
              <a:pPr/>
              <a:t>11/10/2018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CB9E5-C26D-4292-A700-A57A4ED368C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0D92-DE23-453A-B73B-891D9CFDFA94}" type="datetimeFigureOut">
              <a:rPr lang="es-ES" smtClean="0"/>
              <a:pPr/>
              <a:t>11/10/2018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CB9E5-C26D-4292-A700-A57A4ED368C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0D92-DE23-453A-B73B-891D9CFDFA94}" type="datetimeFigureOut">
              <a:rPr lang="es-ES" smtClean="0"/>
              <a:pPr/>
              <a:t>11/10/2018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CB9E5-C26D-4292-A700-A57A4ED368C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0D92-DE23-453A-B73B-891D9CFDFA94}" type="datetimeFigureOut">
              <a:rPr lang="es-ES" smtClean="0"/>
              <a:pPr/>
              <a:t>11/10/2018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CB9E5-C26D-4292-A700-A57A4ED368C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0D92-DE23-453A-B73B-891D9CFDFA94}" type="datetimeFigureOut">
              <a:rPr lang="es-ES" smtClean="0"/>
              <a:pPr/>
              <a:t>11/10/2018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CB9E5-C26D-4292-A700-A57A4ED368C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0D92-DE23-453A-B73B-891D9CFDFA94}" type="datetimeFigureOut">
              <a:rPr lang="es-ES" smtClean="0"/>
              <a:pPr/>
              <a:t>11/10/2018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CB9E5-C26D-4292-A700-A57A4ED368C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C0D92-DE23-453A-B73B-891D9CFDFA94}" type="datetimeFigureOut">
              <a:rPr lang="es-ES" smtClean="0"/>
              <a:pPr/>
              <a:t>11/10/2018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CB9E5-C26D-4292-A700-A57A4ED368C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C0D92-DE23-453A-B73B-891D9CFDFA94}" type="datetimeFigureOut">
              <a:rPr lang="es-ES" smtClean="0"/>
              <a:pPr/>
              <a:t>11/10/2018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CB9E5-C26D-4292-A700-A57A4ED368C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CAP 2. Riesgo de Mercado: </a:t>
            </a:r>
            <a:r>
              <a:rPr lang="es-ES" b="1" dirty="0" smtClean="0"/>
              <a:t>Hipótesis de Mercados Eficientes y alternativas de predicción de los Mercados Bursátiles</a:t>
            </a:r>
            <a:br>
              <a:rPr lang="es-ES" b="1" dirty="0" smtClean="0"/>
            </a:br>
            <a:endParaRPr lang="es-ES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0" y="47971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539552" y="2852936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Modelización </a:t>
            </a:r>
            <a:r>
              <a:rPr lang="es-ES" b="1" dirty="0" smtClean="0"/>
              <a:t>de series Temporales de precios. Alternativas de predicción</a:t>
            </a:r>
          </a:p>
          <a:p>
            <a:pPr lvl="1"/>
            <a:r>
              <a:rPr lang="es-ES" b="1" dirty="0" smtClean="0"/>
              <a:t>2.2 Análisis Técnico:</a:t>
            </a:r>
          </a:p>
          <a:p>
            <a:pPr lvl="1"/>
            <a:endParaRPr lang="es-ES" b="1" dirty="0" smtClean="0"/>
          </a:p>
          <a:p>
            <a:pPr lvl="1"/>
            <a:r>
              <a:rPr lang="es-ES" b="1" dirty="0" smtClean="0"/>
              <a:t>2.3. Modelización ARIMA</a:t>
            </a:r>
            <a:endParaRPr lang="es-ES" dirty="0" smtClean="0"/>
          </a:p>
          <a:p>
            <a:pPr lvl="1"/>
            <a:endParaRPr lang="es-ES" dirty="0" smtClean="0"/>
          </a:p>
          <a:p>
            <a:pPr lvl="1"/>
            <a:r>
              <a:rPr lang="es-ES" b="1" dirty="0" smtClean="0"/>
              <a:t>2.4. Modelos ARCH de </a:t>
            </a:r>
            <a:r>
              <a:rPr lang="es-ES" b="1" dirty="0" err="1" smtClean="0"/>
              <a:t>autocorrelación</a:t>
            </a:r>
            <a:r>
              <a:rPr lang="es-ES" b="1" dirty="0" smtClean="0"/>
              <a:t> en la varianza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971600" y="5218165"/>
            <a:ext cx="84249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Jeffrey M Wooldridge  (2012):</a:t>
            </a:r>
            <a:r>
              <a:rPr lang="es-ES" dirty="0" smtClean="0"/>
              <a:t> </a:t>
            </a:r>
            <a:r>
              <a:rPr lang="en-US" b="1" dirty="0" smtClean="0"/>
              <a:t> Introductory Econometrics: A Modern Approach </a:t>
            </a:r>
          </a:p>
          <a:p>
            <a:endParaRPr lang="en-US" b="1" dirty="0" smtClean="0"/>
          </a:p>
          <a:p>
            <a:r>
              <a:rPr lang="en-US" b="1" dirty="0" smtClean="0"/>
              <a:t>William H. Greene (2011): Econometric Analysis</a:t>
            </a:r>
          </a:p>
          <a:p>
            <a:endParaRPr lang="es-ES" b="1" dirty="0" smtClean="0"/>
          </a:p>
          <a:p>
            <a:r>
              <a:rPr lang="es-ES" b="1" dirty="0" smtClean="0"/>
              <a:t>Chris Brooks (2008): </a:t>
            </a:r>
            <a:r>
              <a:rPr lang="es-ES" b="1" dirty="0" err="1" smtClean="0"/>
              <a:t>Introductory</a:t>
            </a:r>
            <a:r>
              <a:rPr lang="es-ES" b="1" dirty="0" smtClean="0"/>
              <a:t> </a:t>
            </a:r>
            <a:r>
              <a:rPr lang="es-ES" b="1" dirty="0" err="1" smtClean="0"/>
              <a:t>Econometrics</a:t>
            </a:r>
            <a:r>
              <a:rPr lang="es-ES" b="1" dirty="0" smtClean="0"/>
              <a:t> </a:t>
            </a:r>
            <a:r>
              <a:rPr lang="es-ES" b="1" dirty="0" err="1" smtClean="0"/>
              <a:t>for</a:t>
            </a:r>
            <a:r>
              <a:rPr lang="es-ES" b="1" dirty="0" smtClean="0"/>
              <a:t> </a:t>
            </a:r>
            <a:r>
              <a:rPr lang="es-ES" b="1" dirty="0" err="1" smtClean="0"/>
              <a:t>Finance</a:t>
            </a:r>
            <a:endParaRPr lang="en-US" b="1" dirty="0" smtClean="0"/>
          </a:p>
        </p:txBody>
      </p:sp>
      <p:cxnSp>
        <p:nvCxnSpPr>
          <p:cNvPr id="8" name="4 Conector recto"/>
          <p:cNvCxnSpPr/>
          <p:nvPr/>
        </p:nvCxnSpPr>
        <p:spPr>
          <a:xfrm>
            <a:off x="0" y="270892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4 CuadroTexto"/>
          <p:cNvSpPr txBox="1"/>
          <p:nvPr/>
        </p:nvSpPr>
        <p:spPr>
          <a:xfrm>
            <a:off x="107504" y="4802377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BIBLIOGRAFIA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0"/>
            <a:ext cx="6776864" cy="6776864"/>
          </a:xfrm>
          <a:prstGeom prst="rect">
            <a:avLst/>
          </a:prstGeom>
          <a:noFill/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92696"/>
            <a:ext cx="3321104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2088" y="319088"/>
            <a:ext cx="6219825" cy="621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6" y="836712"/>
            <a:ext cx="741682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Call</a:t>
            </a:r>
            <a:r>
              <a:rPr lang="es-ES" dirty="0" smtClean="0"/>
              <a:t>:</a:t>
            </a:r>
          </a:p>
          <a:p>
            <a:r>
              <a:rPr lang="es-ES" dirty="0" smtClean="0"/>
              <a:t>arma(x = </a:t>
            </a:r>
            <a:r>
              <a:rPr lang="es-ES" dirty="0" err="1" smtClean="0"/>
              <a:t>dlibex</a:t>
            </a:r>
            <a:r>
              <a:rPr lang="es-ES" dirty="0" smtClean="0"/>
              <a:t>, </a:t>
            </a:r>
            <a:r>
              <a:rPr lang="es-ES" dirty="0" err="1" smtClean="0"/>
              <a:t>order</a:t>
            </a:r>
            <a:r>
              <a:rPr lang="es-ES" dirty="0" smtClean="0"/>
              <a:t> = c(1, 0))</a:t>
            </a:r>
          </a:p>
          <a:p>
            <a:endParaRPr lang="es-ES" dirty="0" smtClean="0"/>
          </a:p>
          <a:p>
            <a:r>
              <a:rPr lang="es-ES" dirty="0" err="1" smtClean="0"/>
              <a:t>Model</a:t>
            </a:r>
            <a:r>
              <a:rPr lang="es-ES" dirty="0" smtClean="0"/>
              <a:t>:</a:t>
            </a:r>
          </a:p>
          <a:p>
            <a:r>
              <a:rPr lang="es-ES" dirty="0" smtClean="0"/>
              <a:t>ARMA(1,0)</a:t>
            </a:r>
          </a:p>
          <a:p>
            <a:endParaRPr lang="es-ES" dirty="0" smtClean="0"/>
          </a:p>
          <a:p>
            <a:r>
              <a:rPr lang="es-ES" dirty="0" err="1" smtClean="0"/>
              <a:t>Residuals</a:t>
            </a:r>
            <a:r>
              <a:rPr lang="es-ES" dirty="0" smtClean="0"/>
              <a:t>:</a:t>
            </a:r>
          </a:p>
          <a:p>
            <a:r>
              <a:rPr lang="es-ES" dirty="0" smtClean="0"/>
              <a:t>       Min         1Q     Median         3Q        Max </a:t>
            </a:r>
          </a:p>
          <a:p>
            <a:r>
              <a:rPr lang="es-ES" dirty="0" smtClean="0"/>
              <a:t>-0.0987295 -0.0067388  0.0003394  0.0073330  0.1359468 </a:t>
            </a:r>
          </a:p>
          <a:p>
            <a:endParaRPr lang="es-ES" dirty="0" smtClean="0"/>
          </a:p>
          <a:p>
            <a:r>
              <a:rPr lang="es-ES" dirty="0" err="1" smtClean="0"/>
              <a:t>Coefficient</a:t>
            </a:r>
            <a:r>
              <a:rPr lang="es-ES" dirty="0" smtClean="0"/>
              <a:t>(s):</a:t>
            </a:r>
          </a:p>
          <a:p>
            <a:r>
              <a:rPr lang="es-ES" dirty="0" smtClean="0"/>
              <a:t>           </a:t>
            </a:r>
            <a:r>
              <a:rPr lang="es-ES" dirty="0" err="1" smtClean="0"/>
              <a:t>Estimate</a:t>
            </a:r>
            <a:r>
              <a:rPr lang="es-ES" dirty="0" smtClean="0"/>
              <a:t>  </a:t>
            </a:r>
            <a:r>
              <a:rPr lang="es-ES" dirty="0" err="1" smtClean="0"/>
              <a:t>Std.</a:t>
            </a:r>
            <a:r>
              <a:rPr lang="es-ES" dirty="0" smtClean="0"/>
              <a:t> Error  t </a:t>
            </a:r>
            <a:r>
              <a:rPr lang="es-ES" dirty="0" err="1" smtClean="0"/>
              <a:t>value</a:t>
            </a:r>
            <a:r>
              <a:rPr lang="es-ES" dirty="0" smtClean="0"/>
              <a:t> Pr(&gt;|t|)   </a:t>
            </a:r>
          </a:p>
          <a:p>
            <a:r>
              <a:rPr lang="es-ES" dirty="0" smtClean="0"/>
              <a:t>ar1       0.0389373   0.0124395    3.130  0.00175 **</a:t>
            </a:r>
          </a:p>
          <a:p>
            <a:r>
              <a:rPr lang="es-ES" dirty="0" err="1" smtClean="0"/>
              <a:t>intercept</a:t>
            </a:r>
            <a:r>
              <a:rPr lang="es-ES" dirty="0" smtClean="0"/>
              <a:t> 0.0001870   0.0001786    1.047  0.29500   </a:t>
            </a:r>
          </a:p>
          <a:p>
            <a:r>
              <a:rPr lang="es-ES" dirty="0" smtClean="0"/>
              <a:t>---</a:t>
            </a:r>
          </a:p>
          <a:p>
            <a:r>
              <a:rPr lang="es-ES" dirty="0" err="1" smtClean="0"/>
              <a:t>Signif</a:t>
            </a:r>
            <a:r>
              <a:rPr lang="es-ES" dirty="0" smtClean="0"/>
              <a:t>. </a:t>
            </a:r>
            <a:r>
              <a:rPr lang="es-ES" dirty="0" err="1" smtClean="0"/>
              <a:t>codes</a:t>
            </a:r>
            <a:r>
              <a:rPr lang="es-ES" dirty="0" smtClean="0"/>
              <a:t>:  0 ‘***’ 0.001 ‘**’ 0.01 ‘*’ 0.05 ‘.’ 0.1 ‘ ’ 1 </a:t>
            </a:r>
          </a:p>
          <a:p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683568" y="260648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Modelización ARMA (1,0)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40466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 Augmented Dickey-Fuller Test</a:t>
            </a:r>
          </a:p>
          <a:p>
            <a:endParaRPr lang="en-US" dirty="0" smtClean="0"/>
          </a:p>
          <a:p>
            <a:r>
              <a:rPr lang="en-US" dirty="0" smtClean="0"/>
              <a:t>data:  </a:t>
            </a:r>
            <a:r>
              <a:rPr lang="en-US" dirty="0" err="1" smtClean="0"/>
              <a:t>residuo</a:t>
            </a:r>
            <a:r>
              <a:rPr lang="en-US" dirty="0" smtClean="0"/>
              <a:t> </a:t>
            </a:r>
          </a:p>
          <a:p>
            <a:r>
              <a:rPr lang="en-US" dirty="0" smtClean="0"/>
              <a:t>Dickey-Fuller = -17.1696, Lag order = 18, p-value = 0.01</a:t>
            </a:r>
          </a:p>
          <a:p>
            <a:r>
              <a:rPr lang="en-US" dirty="0" smtClean="0"/>
              <a:t>alternative hypothesis: stationary </a:t>
            </a:r>
            <a:endParaRPr lang="es-ES" dirty="0"/>
          </a:p>
        </p:txBody>
      </p:sp>
      <p:sp>
        <p:nvSpPr>
          <p:cNvPr id="3" name="2 Rectángulo"/>
          <p:cNvSpPr/>
          <p:nvPr/>
        </p:nvSpPr>
        <p:spPr>
          <a:xfrm>
            <a:off x="4355976" y="0"/>
            <a:ext cx="5832648" cy="652486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BDS</a:t>
            </a:r>
          </a:p>
          <a:p>
            <a:r>
              <a:rPr lang="en-US" sz="1600" dirty="0" smtClean="0"/>
              <a:t>Embedding dimension =   2  3  4  5  6  7  8  9 10 </a:t>
            </a:r>
          </a:p>
          <a:p>
            <a:r>
              <a:rPr lang="en-US" sz="1600" dirty="0" smtClean="0"/>
              <a:t>Epsilon for close points =  0.0072 0.0143 0.0215 0.0287 </a:t>
            </a:r>
          </a:p>
          <a:p>
            <a:r>
              <a:rPr lang="en-US" sz="1600" dirty="0" smtClean="0"/>
              <a:t>Standard Normal = </a:t>
            </a:r>
          </a:p>
          <a:p>
            <a:r>
              <a:rPr lang="en-US" sz="1600" dirty="0" smtClean="0"/>
              <a:t>       [ 0.0072 ] [ 0.0143 ] [ 0.0215 ] [ 0.0287 ]</a:t>
            </a:r>
          </a:p>
          <a:p>
            <a:r>
              <a:rPr lang="en-US" sz="1600" dirty="0" smtClean="0"/>
              <a:t>[ 2 ]     18.3349    18.7963    18.4044    17.5544</a:t>
            </a:r>
          </a:p>
          <a:p>
            <a:r>
              <a:rPr lang="en-US" sz="1600" dirty="0" smtClean="0"/>
              <a:t>[ 3 ]     26.9933    26.3696    25.0475    23.7346</a:t>
            </a:r>
          </a:p>
          <a:p>
            <a:r>
              <a:rPr lang="en-US" sz="1600" dirty="0" smtClean="0"/>
              <a:t>[ 4 ]     36.6434    33.0964    29.7548    27.5251</a:t>
            </a:r>
          </a:p>
          <a:p>
            <a:r>
              <a:rPr lang="en-US" sz="1600" dirty="0" smtClean="0"/>
              <a:t>[ 5 ]     47.9524    39.5443    33.7219    30.5275</a:t>
            </a:r>
          </a:p>
          <a:p>
            <a:r>
              <a:rPr lang="en-US" sz="1600" dirty="0" smtClean="0"/>
              <a:t>[ 6 ]     63.8001    46.7421    37.3644    33.0139</a:t>
            </a:r>
          </a:p>
          <a:p>
            <a:r>
              <a:rPr lang="en-US" sz="1600" dirty="0" smtClean="0"/>
              <a:t>[ 7 ]     87.7940    55.7979    41.1456    35.1136</a:t>
            </a:r>
          </a:p>
          <a:p>
            <a:r>
              <a:rPr lang="en-US" sz="1600" dirty="0" smtClean="0"/>
              <a:t>[ 8 ]    121.8124    66.4601    44.9102    36.9046</a:t>
            </a:r>
          </a:p>
          <a:p>
            <a:r>
              <a:rPr lang="en-US" sz="1600" dirty="0" smtClean="0"/>
              <a:t>[ 9 ]    172.1377    79.7581    49.0525    38.7156</a:t>
            </a:r>
          </a:p>
          <a:p>
            <a:r>
              <a:rPr lang="en-US" sz="1600" dirty="0" smtClean="0"/>
              <a:t>[ 10 ]   249.2749    96.8955    53.5776    40.4092</a:t>
            </a:r>
          </a:p>
          <a:p>
            <a:endParaRPr lang="en-US" sz="1600" dirty="0" smtClean="0"/>
          </a:p>
          <a:p>
            <a:r>
              <a:rPr lang="en-US" sz="1600" dirty="0" smtClean="0"/>
              <a:t>p-value = </a:t>
            </a:r>
          </a:p>
          <a:p>
            <a:r>
              <a:rPr lang="en-US" sz="1600" dirty="0" smtClean="0"/>
              <a:t>       [ 0.0072 ] [ 0.0143 ] [ 0.0215 ] [ 0.0287 ]</a:t>
            </a:r>
          </a:p>
          <a:p>
            <a:r>
              <a:rPr lang="en-US" sz="1600" dirty="0" smtClean="0"/>
              <a:t>[ 2 ]           0          0          0          0</a:t>
            </a:r>
          </a:p>
          <a:p>
            <a:r>
              <a:rPr lang="en-US" sz="1600" dirty="0" smtClean="0"/>
              <a:t>[ 3 ]           0          0          0          0</a:t>
            </a:r>
          </a:p>
          <a:p>
            <a:r>
              <a:rPr lang="en-US" sz="1600" dirty="0" smtClean="0"/>
              <a:t>[ 4 ]           0          0          0          0</a:t>
            </a:r>
          </a:p>
          <a:p>
            <a:r>
              <a:rPr lang="en-US" sz="1600" dirty="0" smtClean="0"/>
              <a:t>[ 5 ]           0          0          0          0</a:t>
            </a:r>
          </a:p>
          <a:p>
            <a:r>
              <a:rPr lang="en-US" sz="1600" dirty="0" smtClean="0"/>
              <a:t>[ 6 ]           0          0          0          0</a:t>
            </a:r>
          </a:p>
          <a:p>
            <a:r>
              <a:rPr lang="en-US" sz="1600" dirty="0" smtClean="0"/>
              <a:t>[ 7 ]           0          0          0          0</a:t>
            </a:r>
          </a:p>
          <a:p>
            <a:r>
              <a:rPr lang="en-US" sz="1600" dirty="0" smtClean="0"/>
              <a:t>[ 8 ]           0          0          0          0</a:t>
            </a:r>
          </a:p>
          <a:p>
            <a:r>
              <a:rPr lang="en-US" sz="1600" dirty="0" smtClean="0"/>
              <a:t>[ 9 ]           0          0          0          0</a:t>
            </a:r>
          </a:p>
          <a:p>
            <a:r>
              <a:rPr lang="en-US" sz="1600" dirty="0" smtClean="0"/>
              <a:t>[ 10 ]          0          0          0          0</a:t>
            </a:r>
            <a:endParaRPr lang="es-ES" sz="1600" dirty="0"/>
          </a:p>
        </p:txBody>
      </p:sp>
      <p:sp>
        <p:nvSpPr>
          <p:cNvPr id="4" name="3 Rectángulo"/>
          <p:cNvSpPr/>
          <p:nvPr/>
        </p:nvSpPr>
        <p:spPr>
          <a:xfrm>
            <a:off x="0" y="2348880"/>
            <a:ext cx="3995936" cy="45243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s-ES" b="1" dirty="0" err="1" smtClean="0"/>
              <a:t>Hurst</a:t>
            </a:r>
            <a:r>
              <a:rPr lang="es-ES" b="1" dirty="0" smtClean="0"/>
              <a:t> </a:t>
            </a:r>
            <a:r>
              <a:rPr lang="es-ES" b="1" dirty="0" err="1" smtClean="0"/>
              <a:t>Exponent</a:t>
            </a:r>
            <a:r>
              <a:rPr lang="es-ES" b="1" dirty="0" smtClean="0"/>
              <a:t> </a:t>
            </a:r>
            <a:r>
              <a:rPr lang="es-ES" b="1" dirty="0" err="1" smtClean="0"/>
              <a:t>from</a:t>
            </a:r>
            <a:r>
              <a:rPr lang="es-ES" b="1" dirty="0" smtClean="0"/>
              <a:t> R/S </a:t>
            </a:r>
            <a:r>
              <a:rPr lang="es-ES" b="1" dirty="0" err="1" smtClean="0"/>
              <a:t>Method</a:t>
            </a:r>
            <a:endParaRPr lang="es-ES" b="1" dirty="0" smtClean="0"/>
          </a:p>
          <a:p>
            <a:endParaRPr lang="es-ES" dirty="0" smtClean="0"/>
          </a:p>
          <a:p>
            <a:r>
              <a:rPr lang="es-ES" dirty="0" err="1" smtClean="0"/>
              <a:t>Call</a:t>
            </a:r>
            <a:r>
              <a:rPr lang="es-ES" dirty="0" smtClean="0"/>
              <a:t>:</a:t>
            </a:r>
          </a:p>
          <a:p>
            <a:r>
              <a:rPr lang="es-ES" dirty="0" smtClean="0"/>
              <a:t> </a:t>
            </a:r>
            <a:r>
              <a:rPr lang="es-ES" dirty="0" err="1" smtClean="0"/>
              <a:t>rsFit</a:t>
            </a:r>
            <a:r>
              <a:rPr lang="es-ES" dirty="0" smtClean="0"/>
              <a:t>(x = residuo, </a:t>
            </a:r>
            <a:r>
              <a:rPr lang="es-ES" dirty="0" err="1" smtClean="0"/>
              <a:t>doplot</a:t>
            </a:r>
            <a:r>
              <a:rPr lang="es-ES" dirty="0" smtClean="0"/>
              <a:t> = T)</a:t>
            </a:r>
          </a:p>
          <a:p>
            <a:endParaRPr lang="es-ES" dirty="0" smtClean="0"/>
          </a:p>
          <a:p>
            <a:r>
              <a:rPr lang="es-ES" dirty="0" err="1" smtClean="0"/>
              <a:t>Method</a:t>
            </a:r>
            <a:r>
              <a:rPr lang="es-ES" dirty="0" smtClean="0"/>
              <a:t>:</a:t>
            </a:r>
          </a:p>
          <a:p>
            <a:r>
              <a:rPr lang="es-ES" dirty="0" smtClean="0"/>
              <a:t> R/S </a:t>
            </a:r>
            <a:r>
              <a:rPr lang="es-ES" dirty="0" err="1" smtClean="0"/>
              <a:t>Method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err="1" smtClean="0"/>
              <a:t>Hurst</a:t>
            </a:r>
            <a:r>
              <a:rPr lang="es-ES" dirty="0" smtClean="0"/>
              <a:t> </a:t>
            </a:r>
            <a:r>
              <a:rPr lang="es-ES" dirty="0" err="1" smtClean="0"/>
              <a:t>Exponent</a:t>
            </a:r>
            <a:r>
              <a:rPr lang="es-ES" dirty="0" smtClean="0"/>
              <a:t>:</a:t>
            </a:r>
          </a:p>
          <a:p>
            <a:r>
              <a:rPr lang="es-ES" dirty="0" smtClean="0"/>
              <a:t>          H      beta </a:t>
            </a:r>
          </a:p>
          <a:p>
            <a:r>
              <a:rPr lang="es-ES" dirty="0" smtClean="0"/>
              <a:t>  0.6652597 0.6652597 </a:t>
            </a:r>
          </a:p>
          <a:p>
            <a:endParaRPr lang="es-ES" dirty="0" smtClean="0"/>
          </a:p>
          <a:p>
            <a:r>
              <a:rPr lang="es-ES" dirty="0" err="1" smtClean="0"/>
              <a:t>Hurst</a:t>
            </a:r>
            <a:r>
              <a:rPr lang="es-ES" dirty="0" smtClean="0"/>
              <a:t> </a:t>
            </a:r>
            <a:r>
              <a:rPr lang="es-ES" dirty="0" err="1" smtClean="0"/>
              <a:t>Exponent</a:t>
            </a:r>
            <a:r>
              <a:rPr lang="es-ES" dirty="0" smtClean="0"/>
              <a:t> </a:t>
            </a:r>
            <a:r>
              <a:rPr lang="es-ES" dirty="0" err="1" smtClean="0"/>
              <a:t>Diagnostic</a:t>
            </a:r>
            <a:r>
              <a:rPr lang="es-ES" dirty="0" smtClean="0"/>
              <a:t>:</a:t>
            </a:r>
          </a:p>
          <a:p>
            <a:r>
              <a:rPr lang="es-ES" dirty="0" smtClean="0"/>
              <a:t>    </a:t>
            </a:r>
            <a:r>
              <a:rPr lang="es-ES" dirty="0" err="1" smtClean="0"/>
              <a:t>Estimate</a:t>
            </a:r>
            <a:r>
              <a:rPr lang="es-ES" dirty="0" smtClean="0"/>
              <a:t>    </a:t>
            </a:r>
            <a:r>
              <a:rPr lang="es-ES" dirty="0" err="1" smtClean="0"/>
              <a:t>Std.Err</a:t>
            </a:r>
            <a:r>
              <a:rPr lang="es-ES" dirty="0" smtClean="0"/>
              <a:t>  t-</a:t>
            </a:r>
            <a:r>
              <a:rPr lang="es-ES" dirty="0" err="1" smtClean="0"/>
              <a:t>value</a:t>
            </a:r>
            <a:r>
              <a:rPr lang="es-ES" dirty="0" smtClean="0"/>
              <a:t>     Pr(&gt;|t|)</a:t>
            </a:r>
          </a:p>
          <a:p>
            <a:r>
              <a:rPr lang="es-ES" dirty="0" smtClean="0"/>
              <a:t>X 0.6652597 0.03817674 17.42579 2.271857e-21</a:t>
            </a:r>
            <a:endParaRPr lang="es-E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32656"/>
            <a:ext cx="5314950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4525" y="776288"/>
            <a:ext cx="5314950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2088" y="319088"/>
            <a:ext cx="6219825" cy="621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23528" y="332656"/>
            <a:ext cx="7270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DLOG(IBEX35): serie de rendimientos del IBEX (tasa de variación diaria en %)</a:t>
            </a:r>
            <a:endParaRPr lang="es-ES" dirty="0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826976"/>
            <a:ext cx="6041851" cy="6031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60648"/>
            <a:ext cx="6185867" cy="617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339752" y="764704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## ARCH(1)</a:t>
            </a:r>
          </a:p>
          <a:p>
            <a:r>
              <a:rPr lang="en-US" dirty="0" err="1" smtClean="0"/>
              <a:t>dlibex.garch</a:t>
            </a:r>
            <a:r>
              <a:rPr lang="en-US" dirty="0" smtClean="0"/>
              <a:t>&lt;-</a:t>
            </a:r>
            <a:r>
              <a:rPr lang="en-US" dirty="0" err="1" smtClean="0"/>
              <a:t>garch</a:t>
            </a:r>
            <a:r>
              <a:rPr lang="en-US" dirty="0" smtClean="0"/>
              <a:t>(</a:t>
            </a:r>
            <a:r>
              <a:rPr lang="en-US" dirty="0" err="1" smtClean="0"/>
              <a:t>dlibex</a:t>
            </a:r>
            <a:r>
              <a:rPr lang="en-US" dirty="0" smtClean="0"/>
              <a:t>, order = c(0, 1))</a:t>
            </a:r>
          </a:p>
          <a:p>
            <a:r>
              <a:rPr lang="en-US" dirty="0" smtClean="0"/>
              <a:t>summary(</a:t>
            </a:r>
            <a:r>
              <a:rPr lang="en-US" dirty="0" err="1" smtClean="0"/>
              <a:t>dlibex.garch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residuogarch</a:t>
            </a:r>
            <a:r>
              <a:rPr lang="en-US" dirty="0" smtClean="0"/>
              <a:t>&lt;-</a:t>
            </a:r>
            <a:r>
              <a:rPr lang="en-US" dirty="0" err="1" smtClean="0"/>
              <a:t>na.omit</a:t>
            </a:r>
            <a:r>
              <a:rPr lang="en-US" dirty="0" smtClean="0"/>
              <a:t>(residuals(</a:t>
            </a:r>
            <a:r>
              <a:rPr lang="en-US" dirty="0" err="1" smtClean="0"/>
              <a:t>dlibex.garch</a:t>
            </a:r>
            <a:r>
              <a:rPr lang="en-US" dirty="0" smtClean="0"/>
              <a:t>, order = c(0, 1)))</a:t>
            </a:r>
          </a:p>
          <a:p>
            <a:r>
              <a:rPr lang="en-US" dirty="0" smtClean="0"/>
              <a:t>x11()</a:t>
            </a:r>
          </a:p>
          <a:p>
            <a:r>
              <a:rPr lang="en-US" dirty="0" smtClean="0"/>
              <a:t>par(</a:t>
            </a:r>
            <a:r>
              <a:rPr lang="en-US" dirty="0" err="1" smtClean="0"/>
              <a:t>mfrow</a:t>
            </a:r>
            <a:r>
              <a:rPr lang="en-US" dirty="0" smtClean="0"/>
              <a:t>=c(2,1))</a:t>
            </a:r>
          </a:p>
          <a:p>
            <a:r>
              <a:rPr lang="en-US" dirty="0" err="1" smtClean="0"/>
              <a:t>acf</a:t>
            </a:r>
            <a:r>
              <a:rPr lang="en-US" dirty="0" smtClean="0"/>
              <a:t>(residuogarch^2) </a:t>
            </a:r>
          </a:p>
          <a:p>
            <a:r>
              <a:rPr lang="en-US" dirty="0" err="1" smtClean="0"/>
              <a:t>pacf</a:t>
            </a:r>
            <a:r>
              <a:rPr lang="en-US" dirty="0" smtClean="0"/>
              <a:t>(residuogarch^2)</a:t>
            </a:r>
          </a:p>
          <a:p>
            <a:r>
              <a:rPr lang="en-US" dirty="0" smtClean="0"/>
              <a:t>title(sub="ARCH(1)")</a:t>
            </a:r>
          </a:p>
          <a:p>
            <a:endParaRPr lang="en-US" dirty="0" smtClean="0"/>
          </a:p>
          <a:p>
            <a:r>
              <a:rPr lang="en-US" dirty="0" smtClean="0"/>
              <a:t>X11()</a:t>
            </a:r>
          </a:p>
          <a:p>
            <a:r>
              <a:rPr lang="en-US" dirty="0" smtClean="0"/>
              <a:t>plot(</a:t>
            </a:r>
            <a:r>
              <a:rPr lang="en-US" dirty="0" err="1" smtClean="0"/>
              <a:t>residuogarch</a:t>
            </a:r>
            <a:r>
              <a:rPr lang="en-US" dirty="0" smtClean="0"/>
              <a:t>)</a:t>
            </a:r>
          </a:p>
          <a:p>
            <a:r>
              <a:rPr lang="en-US" dirty="0" smtClean="0"/>
              <a:t>lines(</a:t>
            </a:r>
            <a:r>
              <a:rPr lang="en-US" dirty="0" err="1" smtClean="0"/>
              <a:t>residuogarch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95536" y="404664"/>
            <a:ext cx="72870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Hipótesis de Mercados eficientes</a:t>
            </a:r>
            <a:r>
              <a:rPr lang="es-ES" dirty="0"/>
              <a:t> (Movimiento Browniano, paseo aleatorio)</a:t>
            </a:r>
          </a:p>
          <a:p>
            <a:r>
              <a:rPr lang="es-ES" dirty="0"/>
              <a:t> </a:t>
            </a:r>
          </a:p>
          <a:p>
            <a:r>
              <a:rPr lang="en-GB" dirty="0" err="1"/>
              <a:t>ln</a:t>
            </a:r>
            <a:r>
              <a:rPr lang="en-GB" i="1" dirty="0" err="1"/>
              <a:t>P</a:t>
            </a:r>
            <a:r>
              <a:rPr lang="en-GB" baseline="-25000" dirty="0" err="1"/>
              <a:t>t</a:t>
            </a:r>
            <a:r>
              <a:rPr lang="en-GB" dirty="0"/>
              <a:t> = ln</a:t>
            </a:r>
            <a:r>
              <a:rPr lang="en-GB" i="1" dirty="0"/>
              <a:t>P</a:t>
            </a:r>
            <a:r>
              <a:rPr lang="en-GB" baseline="-25000" dirty="0"/>
              <a:t>t-1</a:t>
            </a:r>
            <a:r>
              <a:rPr lang="en-GB" dirty="0"/>
              <a:t>+</a:t>
            </a:r>
            <a:r>
              <a:rPr lang="en-GB" i="1" dirty="0"/>
              <a:t> a</a:t>
            </a:r>
            <a:r>
              <a:rPr lang="en-GB" baseline="-25000" dirty="0"/>
              <a:t>t</a:t>
            </a:r>
            <a:r>
              <a:rPr lang="en-GB" dirty="0"/>
              <a:t>    </a:t>
            </a:r>
            <a:r>
              <a:rPr lang="en-GB" dirty="0" smtClean="0"/>
              <a:t>,          </a:t>
            </a:r>
            <a:r>
              <a:rPr lang="en-GB" dirty="0"/>
              <a:t>con E(</a:t>
            </a:r>
            <a:r>
              <a:rPr lang="en-GB" i="1" dirty="0"/>
              <a:t>a</a:t>
            </a:r>
            <a:r>
              <a:rPr lang="en-GB" baseline="-25000" dirty="0"/>
              <a:t>t</a:t>
            </a:r>
            <a:r>
              <a:rPr lang="en-GB" dirty="0"/>
              <a:t>| </a:t>
            </a:r>
            <a:r>
              <a:rPr lang="es-ES" dirty="0"/>
              <a:t>Ω</a:t>
            </a:r>
            <a:r>
              <a:rPr lang="en-GB" baseline="-25000" dirty="0"/>
              <a:t>t-1</a:t>
            </a:r>
            <a:r>
              <a:rPr lang="en-GB" dirty="0"/>
              <a:t>)=0</a:t>
            </a:r>
            <a:endParaRPr lang="es-ES" dirty="0"/>
          </a:p>
          <a:p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4039065" y="1588150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 E(</a:t>
            </a:r>
            <a:r>
              <a:rPr lang="es-ES" dirty="0" err="1"/>
              <a:t>ln</a:t>
            </a:r>
            <a:r>
              <a:rPr lang="es-ES" i="1" dirty="0" err="1"/>
              <a:t>P</a:t>
            </a:r>
            <a:r>
              <a:rPr lang="es-ES" baseline="-25000" dirty="0" err="1"/>
              <a:t>t</a:t>
            </a:r>
            <a:r>
              <a:rPr lang="es-ES" dirty="0"/>
              <a:t>| Ω</a:t>
            </a:r>
            <a:r>
              <a:rPr lang="es-ES" baseline="-25000" dirty="0"/>
              <a:t>t-1</a:t>
            </a:r>
            <a:r>
              <a:rPr lang="es-ES" dirty="0"/>
              <a:t>)=ln</a:t>
            </a:r>
            <a:r>
              <a:rPr lang="es-ES" i="1" dirty="0"/>
              <a:t>P</a:t>
            </a:r>
            <a:r>
              <a:rPr lang="es-ES" baseline="-25000" dirty="0"/>
              <a:t>t-1</a:t>
            </a:r>
            <a:r>
              <a:rPr lang="es-ES" dirty="0"/>
              <a:t>.</a:t>
            </a:r>
            <a:endParaRPr lang="es-ES" dirty="0"/>
          </a:p>
        </p:txBody>
      </p:sp>
      <p:sp>
        <p:nvSpPr>
          <p:cNvPr id="6" name="Rectángulo 5"/>
          <p:cNvSpPr/>
          <p:nvPr/>
        </p:nvSpPr>
        <p:spPr>
          <a:xfrm>
            <a:off x="533808" y="2125305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Trabajaremos con la serie de rendimientos logarítmicos diario ( </a:t>
            </a:r>
            <a:r>
              <a:rPr lang="es-ES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</a:t>
            </a:r>
            <a:r>
              <a:rPr lang="es-ES" baseline="-250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)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491880" y="2696146"/>
            <a:ext cx="1972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</a:t>
            </a:r>
            <a:r>
              <a:rPr lang="es-ES" baseline="-25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</a:t>
            </a:r>
            <a:r>
              <a:rPr lang="es-E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ln</a:t>
            </a:r>
            <a:r>
              <a:rPr lang="es-ES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s-ES" baseline="-25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ln</a:t>
            </a:r>
            <a:r>
              <a:rPr lang="es-E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s-ES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t-1 </a:t>
            </a: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s-ES" sz="1200" i="1" dirty="0">
                <a:latin typeface="Century Gothic" panose="020B0502020202020204" pitchFamily="34" charset="0"/>
                <a:ea typeface="Times New Roman" panose="02020603050405020304" pitchFamily="18" charset="0"/>
              </a:rPr>
              <a:t> a</a:t>
            </a:r>
            <a:r>
              <a:rPr lang="es-ES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15664" y="1588150"/>
            <a:ext cx="3774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/>
              <a:t>Esperanza condicionada (predicción): </a:t>
            </a:r>
            <a:endParaRPr lang="es-E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ángulo 8"/>
              <p:cNvSpPr/>
              <p:nvPr/>
            </p:nvSpPr>
            <p:spPr>
              <a:xfrm>
                <a:off x="649519" y="4488183"/>
                <a:ext cx="7656736" cy="20331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s-ES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La modelización genérica de estas series de rendimientos logarítmicos diarios consta de un modelo para la media y otro modelo para la varianza</a:t>
                </a:r>
              </a:p>
              <a:p>
                <a:pPr>
                  <a:spcAft>
                    <a:spcPts val="0"/>
                  </a:spcAf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pPr algn="ctr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E</m:t>
                    </m:r>
                    <m:d>
                      <m:d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ES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	</a:t>
                </a: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media </a:t>
                </a:r>
                <a:r>
                  <a:rPr lang="es-ES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condicianada</a:t>
                </a: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(al conjunto información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>
                  <a:spcAft>
                    <a:spcPts val="0"/>
                  </a:spcAf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pPr algn="ctr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Var</m:t>
                    </m:r>
                    <m:d>
                      <m:d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s-E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E</m:t>
                    </m:r>
                    <m:d>
                      <m:dPr>
                        <m:begChr m:val="["/>
                        <m:endChr m:val="]"/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s-E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s-ES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s-ES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s-E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ES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s-ES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  <m:sup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s-ES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	</a:t>
                </a: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varianza </a:t>
                </a:r>
                <a:r>
                  <a:rPr lang="es-ES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condicianada</a:t>
                </a: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</a:p>
              <a:p>
                <a:pPr marL="449580" indent="449580">
                  <a:spcAft>
                    <a:spcPts val="0"/>
                  </a:spcAf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</p:txBody>
          </p:sp>
        </mc:Choice>
        <mc:Fallback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519" y="4488183"/>
                <a:ext cx="7656736" cy="2033121"/>
              </a:xfrm>
              <a:prstGeom prst="rect">
                <a:avLst/>
              </a:prstGeom>
              <a:blipFill rotWithShape="0">
                <a:blip r:embed="rId2"/>
                <a:stretch>
                  <a:fillRect l="-717" t="-149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ángulo 9"/>
          <p:cNvSpPr/>
          <p:nvPr/>
        </p:nvSpPr>
        <p:spPr>
          <a:xfrm>
            <a:off x="827584" y="3176666"/>
            <a:ext cx="7656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Anterior mente hemos analizado si </a:t>
            </a: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dicha serie de rendimientos es un ruido blanco o si por el contrario no lo es y por tanto de rechaza la Hipótesis de Mercados </a:t>
            </a:r>
            <a: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eficientes. Si se rechaza la Hipótesis de Mercados Eficientes ¿Se puede modelizar y predecir el futuro de las series de rendimientos?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835447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04664"/>
            <a:ext cx="5314950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4524" y="0"/>
            <a:ext cx="6092631" cy="608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04664"/>
            <a:ext cx="6113859" cy="6102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553843"/>
            <a:ext cx="5760640" cy="575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6552728" cy="6540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842963"/>
            <a:ext cx="518160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842963"/>
            <a:ext cx="518160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842963"/>
            <a:ext cx="518160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842963"/>
            <a:ext cx="518160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476672"/>
            <a:ext cx="50223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BDS Test </a:t>
            </a:r>
          </a:p>
          <a:p>
            <a:endParaRPr lang="en-US" dirty="0" smtClean="0"/>
          </a:p>
          <a:p>
            <a:r>
              <a:rPr lang="en-US" dirty="0" smtClean="0"/>
              <a:t>data:  </a:t>
            </a:r>
            <a:r>
              <a:rPr lang="en-US" dirty="0" err="1" smtClean="0"/>
              <a:t>residuogarch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Embedding dimension =   2  3  4  5  6  7  8  9 10 </a:t>
            </a:r>
          </a:p>
          <a:p>
            <a:endParaRPr lang="en-US" dirty="0" smtClean="0"/>
          </a:p>
          <a:p>
            <a:r>
              <a:rPr lang="en-US" dirty="0" smtClean="0"/>
              <a:t>Epsilon for close points =  0.4995 0.9989 1.4984 1.9979 </a:t>
            </a:r>
          </a:p>
          <a:p>
            <a:endParaRPr lang="en-US" dirty="0" smtClean="0"/>
          </a:p>
          <a:p>
            <a:r>
              <a:rPr lang="en-US" dirty="0" smtClean="0"/>
              <a:t>Standard Normal = </a:t>
            </a:r>
          </a:p>
          <a:p>
            <a:r>
              <a:rPr lang="en-US" dirty="0" smtClean="0"/>
              <a:t>       [ 0.4995 ] [ 0.9989 ] [ 1.4984 ] [ 1.9979 ]</a:t>
            </a:r>
          </a:p>
          <a:p>
            <a:r>
              <a:rPr lang="en-US" dirty="0" smtClean="0"/>
              <a:t>[ 2 ]     -1.8400    -2.1788    -2.2938    -2.0980</a:t>
            </a:r>
          </a:p>
          <a:p>
            <a:r>
              <a:rPr lang="en-US" dirty="0" smtClean="0"/>
              <a:t>[ 3 ]     -0.7351    -1.1621    -1.4433    -1.5534</a:t>
            </a:r>
          </a:p>
          <a:p>
            <a:r>
              <a:rPr lang="en-US" dirty="0" smtClean="0"/>
              <a:t>[ 4 ]      0.3339    -0.2236    -0.5802    -0.9110</a:t>
            </a:r>
          </a:p>
          <a:p>
            <a:r>
              <a:rPr lang="en-US" dirty="0" smtClean="0"/>
              <a:t>[ 5 ]      1.0436     0.6553     0.3554     0.0364</a:t>
            </a:r>
          </a:p>
          <a:p>
            <a:r>
              <a:rPr lang="en-US" dirty="0" smtClean="0"/>
              <a:t>[ 6 ]      1.5881     1.1433     0.8278     0.4548</a:t>
            </a:r>
          </a:p>
          <a:p>
            <a:r>
              <a:rPr lang="en-US" dirty="0" smtClean="0"/>
              <a:t>[ 7 ]      2.9269     1.8128     1.3901     0.8865</a:t>
            </a:r>
          </a:p>
          <a:p>
            <a:r>
              <a:rPr lang="en-US" dirty="0" smtClean="0"/>
              <a:t>[ 8 ]      3.9566     2.0727     1.6363     1.0584</a:t>
            </a:r>
          </a:p>
          <a:p>
            <a:r>
              <a:rPr lang="en-US" dirty="0" smtClean="0"/>
              <a:t>[ 9 ]      3.8239     2.2350     1.8375     1.2039</a:t>
            </a:r>
          </a:p>
          <a:p>
            <a:r>
              <a:rPr lang="en-US" dirty="0" smtClean="0"/>
              <a:t>[ 10 ]     3.1234     2.3429     1.9526     1.2611</a:t>
            </a:r>
          </a:p>
          <a:p>
            <a:endParaRPr lang="en-US" dirty="0"/>
          </a:p>
        </p:txBody>
      </p:sp>
      <p:sp>
        <p:nvSpPr>
          <p:cNvPr id="3" name="2 CuadroTexto"/>
          <p:cNvSpPr txBox="1"/>
          <p:nvPr/>
        </p:nvSpPr>
        <p:spPr>
          <a:xfrm>
            <a:off x="4849235" y="2852936"/>
            <a:ext cx="429476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p-value = </a:t>
            </a:r>
          </a:p>
          <a:p>
            <a:r>
              <a:rPr lang="en-US" dirty="0" smtClean="0"/>
              <a:t>       [ 0.4995 ] [ 0.9989 ] [ 1.4984 ] [ 1.9979 ]</a:t>
            </a:r>
          </a:p>
          <a:p>
            <a:r>
              <a:rPr lang="en-US" dirty="0" smtClean="0"/>
              <a:t>[ 2 ]      0.0658     0.0293     0.0218     0.0359</a:t>
            </a:r>
          </a:p>
          <a:p>
            <a:r>
              <a:rPr lang="en-US" dirty="0" smtClean="0"/>
              <a:t>[ 3 ]      0.4623     0.2452     0.1489     0.1203</a:t>
            </a:r>
          </a:p>
          <a:p>
            <a:r>
              <a:rPr lang="en-US" dirty="0" smtClean="0"/>
              <a:t>[ 4 ]      0.7384     0.8231     0.5618     0.3623</a:t>
            </a:r>
          </a:p>
          <a:p>
            <a:r>
              <a:rPr lang="en-US" dirty="0" smtClean="0"/>
              <a:t>[ 5 ]      0.2966     0.5123     0.7223     0.9710</a:t>
            </a:r>
          </a:p>
          <a:p>
            <a:r>
              <a:rPr lang="en-US" dirty="0" smtClean="0"/>
              <a:t>[ 6 ]      0.1123     0.2529     0.4078     0.6492</a:t>
            </a:r>
          </a:p>
          <a:p>
            <a:r>
              <a:rPr lang="en-US" dirty="0" smtClean="0"/>
              <a:t>[ 7 ]      0.0034     0.0699     0.1645     0.3754</a:t>
            </a:r>
          </a:p>
          <a:p>
            <a:r>
              <a:rPr lang="en-US" dirty="0" smtClean="0"/>
              <a:t>[ 8 ]      0.0001     0.0382     0.1018     0.2899</a:t>
            </a:r>
          </a:p>
          <a:p>
            <a:r>
              <a:rPr lang="en-US" dirty="0" smtClean="0"/>
              <a:t>[ 9 ]      0.0001     0.0254     0.0661     0.2286</a:t>
            </a:r>
          </a:p>
          <a:p>
            <a:r>
              <a:rPr lang="en-US" dirty="0" smtClean="0"/>
              <a:t>[ 10 ]     0.0018     0.0191     0.0509     0.2073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39552" y="24978"/>
            <a:ext cx="6174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ES" b="1" dirty="0" smtClean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Modelización de los rendimientos logarítmicos diarios (</a:t>
            </a:r>
            <a:r>
              <a:rPr lang="es-ES" b="1" dirty="0" err="1" smtClean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Tsay</a:t>
            </a:r>
            <a:r>
              <a:rPr lang="es-ES" b="1" dirty="0" smtClean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2005, cap3)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ángulo 2"/>
              <p:cNvSpPr/>
              <p:nvPr/>
            </p:nvSpPr>
            <p:spPr>
              <a:xfrm>
                <a:off x="683568" y="675056"/>
                <a:ext cx="8280920" cy="22619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  <a:tabLst>
                    <a:tab pos="2700655" algn="ctr"/>
                  </a:tabLst>
                </a:pPr>
                <a:r>
                  <a:rPr lang="es-ES" i="1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  </a:t>
                </a:r>
                <a:r>
                  <a:rPr lang="es-ES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s-ES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s-ES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𝒕</m:t>
                            </m:r>
                          </m:sub>
                        </m:sSub>
                        <m:r>
                          <a:rPr lang="es-ES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=</m:t>
                        </m:r>
                        <m:r>
                          <a:rPr lang="es-ES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𝝁</m:t>
                        </m:r>
                      </m:e>
                      <m:sub>
                        <m:r>
                          <a:rPr lang="es-ES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𝒕</m:t>
                        </m:r>
                      </m:sub>
                    </m:sSub>
                    <m:r>
                      <a:rPr lang="es-ES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 </m:t>
                    </m:r>
                    <m:sSub>
                      <m:sSubPr>
                        <m:ctrlPr>
                          <a:rPr lang="es-ES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𝒂</m:t>
                        </m:r>
                      </m:e>
                      <m:sub>
                        <m:r>
                          <a:rPr lang="es-ES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s-ES" b="1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	</a:t>
                </a:r>
                <a:r>
                  <a:rPr lang="es-ES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[1]</a:t>
                </a:r>
              </a:p>
              <a:p>
                <a:pPr>
                  <a:spcAft>
                    <a:spcPts val="0"/>
                  </a:spcAf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pPr>
                  <a:spcAft>
                    <a:spcPts val="0"/>
                  </a:spcAf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un modelo ARMA, o quizás con más variables explicativas </a:t>
                </a:r>
                <a:r>
                  <a:rPr lang="es-ES" i="1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x</a:t>
                </a:r>
                <a:r>
                  <a:rPr lang="es-ES" i="1" baseline="-250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it</a:t>
                </a:r>
                <a:r>
                  <a:rPr lang="es-ES" i="1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(ARMAX Transfer </a:t>
                </a:r>
                <a:r>
                  <a:rPr lang="es-ES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Function</a:t>
                </a: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s-ES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models</a:t>
                </a: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):</a:t>
                </a:r>
              </a:p>
              <a:p>
                <a:pPr>
                  <a:spcAft>
                    <a:spcPts val="0"/>
                  </a:spcAf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pPr indent="449580">
                  <a:spcAft>
                    <a:spcPts val="0"/>
                  </a:spcAft>
                  <a:tabLst>
                    <a:tab pos="2700655" algn="ctr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𝑖</m:t>
                          </m:r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𝑘</m:t>
                          </m:r>
                        </m:sup>
                        <m:e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𝑖𝑡</m:t>
                              </m:r>
                            </m:sub>
                          </m:sSub>
                        </m:e>
                      </m:nary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𝑖</m:t>
                          </m:r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𝑝</m:t>
                          </m:r>
                        </m:sup>
                        <m:e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𝑖</m:t>
                          </m:r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𝑞</m:t>
                          </m:r>
                        </m:sup>
                        <m:e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s-E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Rectá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675056"/>
                <a:ext cx="8280920" cy="2261901"/>
              </a:xfrm>
              <a:prstGeom prst="rect">
                <a:avLst/>
              </a:prstGeom>
              <a:blipFill rotWithShape="0">
                <a:blip r:embed="rId2"/>
                <a:stretch>
                  <a:fillRect l="-589" t="-161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ángulo 3"/>
              <p:cNvSpPr/>
              <p:nvPr/>
            </p:nvSpPr>
            <p:spPr>
              <a:xfrm>
                <a:off x="827584" y="2936957"/>
                <a:ext cx="7632848" cy="39256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  <a:tabLst>
                    <a:tab pos="2700655" algn="ctr"/>
                  </a:tabLst>
                </a:pPr>
                <a:r>
                  <a:rPr lang="es-E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con lo que</a:t>
                </a:r>
              </a:p>
              <a:p>
                <a:pPr>
                  <a:spcAft>
                    <a:spcPts val="0"/>
                  </a:spcAft>
                  <a:tabLst>
                    <a:tab pos="2700655" algn="ctr"/>
                  </a:tabLs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es-ES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indent="449580">
                  <a:spcAft>
                    <a:spcPts val="0"/>
                  </a:spcAft>
                  <a:tabLst>
                    <a:tab pos="2700655" algn="ctr"/>
                    <a:tab pos="522097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=</m:t>
                          </m:r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𝑖</m:t>
                          </m:r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𝑘</m:t>
                          </m:r>
                        </m:sup>
                        <m:e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𝑖𝑡</m:t>
                              </m:r>
                            </m:sub>
                          </m:sSub>
                        </m:e>
                      </m:nary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𝑖</m:t>
                          </m:r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𝑝</m:t>
                          </m:r>
                        </m:sup>
                        <m:e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𝑖</m:t>
                          </m:r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𝑞</m:t>
                          </m:r>
                        </m:sup>
                        <m:e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s-E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r>
                  <a:rPr lang="es-ES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siendo </a:t>
                </a:r>
                <a:endParaRPr lang="es-E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indent="449580" algn="ctr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sub>
                      </m:sSub>
                      <m:sSub>
                        <m:sSubPr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s-E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indent="449580" algn="ctr">
                  <a:spcAft>
                    <a:spcPts val="0"/>
                  </a:spcAf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pPr>
                  <a:spcAft>
                    <a:spcPts val="0"/>
                  </a:spcAf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𝜖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s-ES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iid</a:t>
                </a: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E</m:t>
                    </m:r>
                    <m:d>
                      <m:d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y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Var</m:t>
                    </m:r>
                    <m:d>
                      <m:d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=1</m:t>
                    </m:r>
                  </m:oMath>
                </a14:m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</a:p>
              <a:p>
                <a:pPr indent="449580" algn="ctr">
                  <a:spcAft>
                    <a:spcPts val="0"/>
                  </a:spcAf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pPr algn="just">
                  <a:spcAft>
                    <a:spcPts val="0"/>
                  </a:spcAf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Nótese que: </a:t>
                </a:r>
              </a:p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s-ES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E</m:t>
                      </m:r>
                      <m:d>
                        <m:dPr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−1</m:t>
                              </m:r>
                            </m:sub>
                          </m:sSub>
                        </m:e>
                      </m:d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s-ES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E</m:t>
                      </m:r>
                      <m:d>
                        <m:dPr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−1</m:t>
                              </m:r>
                            </m:sub>
                          </m:sSub>
                        </m:e>
                      </m:d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s-E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y</a:t>
                </a:r>
              </a:p>
              <a:p>
                <a:pPr algn="ctr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s-ES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Var</m:t>
                      </m:r>
                      <m:d>
                        <m:dPr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−1</m:t>
                              </m:r>
                            </m:sub>
                          </m:sSub>
                        </m:e>
                      </m:d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s-ES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Var</m:t>
                      </m:r>
                      <m:d>
                        <m:dPr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−1</m:t>
                              </m:r>
                            </m:sub>
                          </m:sSub>
                        </m:e>
                      </m:d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s-E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2936957"/>
                <a:ext cx="7632848" cy="3925690"/>
              </a:xfrm>
              <a:prstGeom prst="rect">
                <a:avLst/>
              </a:prstGeom>
              <a:blipFill rotWithShape="0">
                <a:blip r:embed="rId3"/>
                <a:stretch>
                  <a:fillRect l="-719" t="-932" b="-46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ángulo 4"/>
          <p:cNvSpPr/>
          <p:nvPr/>
        </p:nvSpPr>
        <p:spPr>
          <a:xfrm>
            <a:off x="2699792" y="671309"/>
            <a:ext cx="2232248" cy="4534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30990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13 Conector recto"/>
          <p:cNvCxnSpPr/>
          <p:nvPr/>
        </p:nvCxnSpPr>
        <p:spPr>
          <a:xfrm>
            <a:off x="179512" y="1556792"/>
            <a:ext cx="89644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>
            <a:off x="107504" y="3284984"/>
            <a:ext cx="89644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ángulo 2"/>
              <p:cNvSpPr/>
              <p:nvPr/>
            </p:nvSpPr>
            <p:spPr>
              <a:xfrm>
                <a:off x="1547664" y="945108"/>
                <a:ext cx="7128792" cy="3975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Var</m:t>
                    </m:r>
                    <m:d>
                      <m:dPr>
                        <m:ctrlP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  <m: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es-ES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s-ES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E</m:t>
                    </m:r>
                    <m:d>
                      <m:dPr>
                        <m:begChr m:val="["/>
                        <m:endChr m:val="]"/>
                        <m:ctrlP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s-ES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s-ES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s-ES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ES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  <m: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es-ES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  <m:sup>
                        <m: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s-ES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𝜎</m:t>
                        </m:r>
                      </m:e>
                      <m:sub/>
                      <m:sup>
                        <m: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s-ES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	</a:t>
                </a:r>
                <a:r>
                  <a:rPr lang="es-E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varianza </a:t>
                </a:r>
                <a:r>
                  <a:rPr lang="es-ES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condicianada</a:t>
                </a:r>
                <a:r>
                  <a:rPr lang="es-E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3" name="Rectá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945108"/>
                <a:ext cx="7128792" cy="397545"/>
              </a:xfrm>
              <a:prstGeom prst="rect">
                <a:avLst/>
              </a:prstGeom>
              <a:blipFill rotWithShape="0">
                <a:blip r:embed="rId2"/>
                <a:stretch>
                  <a:fillRect t="-3077" b="-2153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uadroTexto 3"/>
          <p:cNvSpPr txBox="1"/>
          <p:nvPr/>
        </p:nvSpPr>
        <p:spPr>
          <a:xfrm>
            <a:off x="773832" y="172701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Si para la modelización de la serie de rendimientos suponemos que la varianza es constante tendremos simplemente un modelo ARMA</a:t>
            </a:r>
            <a:endParaRPr lang="es-E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ángulo 6"/>
              <p:cNvSpPr/>
              <p:nvPr/>
            </p:nvSpPr>
            <p:spPr>
              <a:xfrm>
                <a:off x="503040" y="1893602"/>
                <a:ext cx="8461448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s-ES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Cuando NO se asume </a:t>
                </a:r>
                <a:r>
                  <a:rPr lang="es-E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que σ</a:t>
                </a:r>
                <a:r>
                  <a:rPr lang="es-ES" baseline="300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2</a:t>
                </a:r>
                <a:r>
                  <a:rPr lang="es-ES" i="1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</a:t>
                </a:r>
                <a:r>
                  <a:rPr lang="es-ES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s-ES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es constante, sino que está </a:t>
                </a:r>
                <a:r>
                  <a:rPr lang="es-ES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autocorrelacionada</a:t>
                </a:r>
                <a:r>
                  <a:rPr lang="es-ES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modelizaremos la </a:t>
                </a:r>
                <a:r>
                  <a:rPr lang="es-E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varianza condicionada de los rendimientos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s-ES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con </a:t>
                </a: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modelos ARCH, / GARCH / EGARCH / MGARCH , </a:t>
                </a:r>
                <a:r>
                  <a:rPr lang="es-ES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etc</a:t>
                </a:r>
                <a:r>
                  <a:rPr lang="es-ES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  <a:endParaRPr lang="es-E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040" y="1893602"/>
                <a:ext cx="8461448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648" t="-3974" r="-576" b="-993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ángulo 7"/>
              <p:cNvSpPr/>
              <p:nvPr/>
            </p:nvSpPr>
            <p:spPr>
              <a:xfrm>
                <a:off x="323528" y="3284984"/>
                <a:ext cx="8748464" cy="34835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s-ES" b="1" dirty="0">
                    <a:latin typeface="Century Gothic" panose="020B0502020202020204" pitchFamily="34" charset="0"/>
                    <a:ea typeface="Times New Roman" panose="02020603050405020304" pitchFamily="18" charset="0"/>
                  </a:rPr>
                  <a:t>Modelos ARCH (</a:t>
                </a:r>
                <a:r>
                  <a:rPr lang="es-ES" b="1" dirty="0" err="1">
                    <a:latin typeface="Century Gothic" panose="020B0502020202020204" pitchFamily="34" charset="0"/>
                    <a:ea typeface="Times New Roman" panose="02020603050405020304" pitchFamily="18" charset="0"/>
                  </a:rPr>
                  <a:t>Engle</a:t>
                </a:r>
                <a:r>
                  <a:rPr lang="es-ES" b="1" dirty="0">
                    <a:latin typeface="Century Gothic" panose="020B0502020202020204" pitchFamily="34" charset="0"/>
                    <a:ea typeface="Times New Roman" panose="02020603050405020304" pitchFamily="18" charset="0"/>
                  </a:rPr>
                  <a:t>, 1982):</a:t>
                </a:r>
                <a:endParaRPr lang="es-E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pPr indent="449580" algn="ctr"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</m:sSub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</m:sSub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𝜖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</m:sSub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, </m:t>
                    </m:r>
                  </m:oMath>
                </a14:m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𝜖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s-ES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iid</a:t>
                </a: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E</m:t>
                    </m:r>
                    <m:d>
                      <m:d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y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Var</m:t>
                    </m:r>
                    <m:d>
                      <m:d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=1</m:t>
                    </m:r>
                  </m:oMath>
                </a14:m>
                <a:endParaRPr lang="es-E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pPr algn="ctr"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s-ES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Var</m:t>
                        </m:r>
                        <m:d>
                          <m:d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s-E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s-E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|</m:t>
                            </m:r>
                            <m:sSub>
                              <m:sSubPr>
                                <m:ctrlPr>
                                  <a:rPr lang="es-E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s-ES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es-E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𝑡</m:t>
                                </m:r>
                                <m:r>
                                  <a:rPr lang="es-E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−1</m:t>
                                </m:r>
                              </m:sub>
                            </m:sSub>
                          </m:e>
                        </m:d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=</m:t>
                        </m:r>
                        <m:sSubSup>
                          <m:sSubSup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GB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=</m:t>
                        </m:r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𝛼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</m:t>
                    </m:r>
                    <m:r>
                      <a:rPr lang="es-E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𝛼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−1</m:t>
                        </m:r>
                      </m:sub>
                      <m:sup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𝛼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−2 </m:t>
                        </m:r>
                      </m:sub>
                      <m:sup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+⋯+</m:t>
                    </m:r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𝛼</m:t>
                        </m:r>
                      </m:e>
                      <m:sub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𝑚</m:t>
                        </m:r>
                      </m:sub>
                    </m:sSub>
                    <m:sSubSup>
                      <m:sSubSup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−</m:t>
                        </m:r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𝑚</m:t>
                        </m:r>
                      </m:sub>
                      <m:sup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es-E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s-ES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es-E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𝛼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&gt;0,</m:t>
                    </m:r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𝛼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≥0 </m:t>
                    </m:r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𝑖</m:t>
                    </m:r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=1,…,</m:t>
                    </m:r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Y asumiendo que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𝜖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se distribuye como una Normal y por tanto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</m:sSub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~</m:t>
                    </m:r>
                    <m:r>
                      <m:rPr>
                        <m:nor/>
                      </m:rPr>
                      <a:rPr lang="es-E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N</m:t>
                    </m:r>
                    <m:d>
                      <m:d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0,</m:t>
                        </m:r>
                        <m:sSubSup>
                          <m:sSubSup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(o como una t-</a:t>
                </a:r>
                <a:r>
                  <a:rPr lang="es-ES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Student</a:t>
                </a: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u otra función de distribución).</a:t>
                </a:r>
              </a:p>
              <a:p>
                <a:pPr algn="just">
                  <a:spcAft>
                    <a:spcPts val="0"/>
                  </a:spcAf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 </a:t>
                </a:r>
              </a:p>
              <a:p>
                <a:pPr algn="just">
                  <a:spcAft>
                    <a:spcPts val="0"/>
                  </a:spcAf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Nota: también es común denotar a la varianza condicional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  <m:sup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como </a:t>
                </a:r>
                <a:r>
                  <a:rPr lang="es-ES" i="1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h</a:t>
                </a:r>
                <a:r>
                  <a:rPr lang="es-ES" i="1" baseline="-250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</a:t>
                </a:r>
                <a:r>
                  <a:rPr lang="es-ES" i="1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s-ES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con lo que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</m:sSub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</m:e>
                    </m:rad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𝜖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y por supuesto también es habitual denotar a los residuos del modelo de la media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como </a:t>
                </a:r>
                <a:r>
                  <a:rPr lang="es-ES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u</a:t>
                </a:r>
                <a:r>
                  <a:rPr lang="es-ES" i="1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</a:t>
                </a:r>
                <a:endParaRPr lang="es-E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284984"/>
                <a:ext cx="8748464" cy="3483518"/>
              </a:xfrm>
              <a:prstGeom prst="rect">
                <a:avLst/>
              </a:prstGeom>
              <a:blipFill rotWithShape="0">
                <a:blip r:embed="rId4"/>
                <a:stretch>
                  <a:fillRect l="-557" t="-1226" r="-627" b="-192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95536" y="404664"/>
            <a:ext cx="4047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GB" b="1" dirty="0" err="1">
                <a:latin typeface="Century Gothic" panose="020B0502020202020204" pitchFamily="34" charset="0"/>
                <a:ea typeface="Times New Roman" panose="02020603050405020304" pitchFamily="18" charset="0"/>
              </a:rPr>
              <a:t>Modelos</a:t>
            </a:r>
            <a:r>
              <a:rPr lang="en-GB" b="1" dirty="0">
                <a:latin typeface="Century Gothic" panose="020B0502020202020204" pitchFamily="34" charset="0"/>
                <a:ea typeface="Times New Roman" panose="02020603050405020304" pitchFamily="18" charset="0"/>
              </a:rPr>
              <a:t> GARCH (</a:t>
            </a:r>
            <a:r>
              <a:rPr lang="en-GB" b="1" dirty="0" err="1">
                <a:latin typeface="Century Gothic" panose="020B0502020202020204" pitchFamily="34" charset="0"/>
                <a:ea typeface="Times New Roman" panose="02020603050405020304" pitchFamily="18" charset="0"/>
              </a:rPr>
              <a:t>Bollerslev</a:t>
            </a:r>
            <a:r>
              <a:rPr lang="en-GB" b="1" dirty="0">
                <a:latin typeface="Century Gothic" panose="020B0502020202020204" pitchFamily="34" charset="0"/>
                <a:ea typeface="Times New Roman" panose="02020603050405020304" pitchFamily="18" charset="0"/>
              </a:rPr>
              <a:t>, 1986):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ángulo 3"/>
              <p:cNvSpPr/>
              <p:nvPr/>
            </p:nvSpPr>
            <p:spPr>
              <a:xfrm>
                <a:off x="1907704" y="1052736"/>
                <a:ext cx="4572000" cy="64633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</m:sSub>
                    <m:r>
                      <a:rPr lang="es-ES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</m:sSub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𝜖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</m:sSub>
                    <m:r>
                      <a:rPr lang="es-ES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, </m:t>
                    </m:r>
                  </m:oMath>
                </a14:m>
                <a:r>
                  <a:rPr lang="es-E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𝜖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E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s-ES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iid</a:t>
                </a:r>
                <a:r>
                  <a:rPr lang="es-E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E</m:t>
                    </m:r>
                    <m:d>
                      <m:dPr>
                        <m:ctrlP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  <m: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es-ES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s-E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y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Var</m:t>
                    </m:r>
                    <m:d>
                      <m:dPr>
                        <m:ctrlP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s-E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  <m:r>
                              <a:rPr lang="es-E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es-ES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=1</m:t>
                    </m:r>
                  </m:oMath>
                </a14:m>
                <a:endParaRPr lang="es-ES" dirty="0"/>
              </a:p>
            </p:txBody>
          </p:sp>
        </mc:Choice>
        <mc:Fallback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1052736"/>
                <a:ext cx="4572000" cy="646331"/>
              </a:xfrm>
              <a:prstGeom prst="rect">
                <a:avLst/>
              </a:prstGeom>
              <a:blipFill rotWithShape="0">
                <a:blip r:embed="rId2"/>
                <a:stretch>
                  <a:fillRect t="-5660" b="-660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ángulo 4"/>
              <p:cNvSpPr/>
              <p:nvPr/>
            </p:nvSpPr>
            <p:spPr>
              <a:xfrm>
                <a:off x="755576" y="2348880"/>
                <a:ext cx="7632848" cy="18387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es-E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indent="449580">
                  <a:spcAft>
                    <a:spcPts val="0"/>
                  </a:spcAft>
                  <a:tabLst>
                    <a:tab pos="2700655" algn="ctr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Var</m:t>
                          </m:r>
                          <m:d>
                            <m:d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ES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s-ES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lang="es-ES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𝛺</m:t>
                                  </m:r>
                                </m:e>
                                <m:sub>
                                  <m:r>
                                    <a:rPr lang="es-ES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𝑡</m:t>
                                  </m:r>
                                  <m:r>
                                    <a:rPr lang="es-ES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  <m:sub/>
                      </m:sSub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𝑖</m:t>
                          </m:r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𝑚</m:t>
                          </m:r>
                        </m:sup>
                        <m:e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𝑗</m:t>
                          </m:r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𝑠</m:t>
                          </m:r>
                        </m:sup>
                        <m:e>
                          <m:sSub>
                            <m:sSub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𝑗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s-E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s-E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  <a:p>
                <a:pPr>
                  <a:spcAft>
                    <a:spcPts val="0"/>
                  </a:spcAft>
                </a:pPr>
                <a:r>
                  <a:rPr lang="es-E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𝛼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 </m:t>
                    </m:r>
                    <m:sSub>
                      <m:sSub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𝑗</m:t>
                        </m:r>
                      </m:sub>
                    </m:sSub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&gt;0, </m:t>
                    </m:r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𝑦</m:t>
                    </m:r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𝑠𝑖𝑒𝑛𝑑𝑜</m:t>
                    </m:r>
                    <m:r>
                      <a:rPr lang="es-E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sSubSup>
                      <m:sSubSup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  <m:sup/>
                    </m:sSubSup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s-E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GB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s-E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</m:den>
                    </m:f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𝑙𝑜𝑠</m:t>
                    </m:r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𝑟𝑒𝑠𝑖𝑑𝑢𝑜𝑠</m:t>
                    </m:r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𝑒𝑠𝑡𝑎𝑛𝑑𝑎𝑟𝑖𝑧𝑎𝑑𝑜𝑠</m:t>
                    </m:r>
                  </m:oMath>
                </a14:m>
                <a:endParaRPr lang="es-E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2348880"/>
                <a:ext cx="7632848" cy="1838708"/>
              </a:xfrm>
              <a:prstGeom prst="rect">
                <a:avLst/>
              </a:prstGeom>
              <a:blipFill rotWithShape="0">
                <a:blip r:embed="rId3"/>
                <a:stretch>
                  <a:fillRect l="-71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0075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2088" y="319088"/>
            <a:ext cx="6219825" cy="621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2088" y="319088"/>
            <a:ext cx="6219825" cy="621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83568" y="404664"/>
            <a:ext cx="763284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/>
              <a:t>Augmented</a:t>
            </a:r>
            <a:r>
              <a:rPr lang="es-ES" b="1" dirty="0" smtClean="0"/>
              <a:t> </a:t>
            </a:r>
            <a:r>
              <a:rPr lang="es-ES" b="1" dirty="0" err="1" smtClean="0"/>
              <a:t>Dickey-Fuller</a:t>
            </a:r>
            <a:r>
              <a:rPr lang="es-ES" b="1" dirty="0" smtClean="0"/>
              <a:t> Test</a:t>
            </a:r>
          </a:p>
          <a:p>
            <a:r>
              <a:rPr lang="es-ES" sz="1400" dirty="0" err="1" smtClean="0"/>
              <a:t>Dickey-Fuller</a:t>
            </a:r>
            <a:r>
              <a:rPr lang="es-ES" sz="1400" dirty="0" smtClean="0"/>
              <a:t> = -17.1409, </a:t>
            </a:r>
            <a:r>
              <a:rPr lang="es-ES" sz="1400" dirty="0" err="1" smtClean="0"/>
              <a:t>Lag</a:t>
            </a:r>
            <a:r>
              <a:rPr lang="es-ES" sz="1400" dirty="0" smtClean="0"/>
              <a:t> </a:t>
            </a:r>
            <a:r>
              <a:rPr lang="es-ES" sz="1400" dirty="0" err="1" smtClean="0"/>
              <a:t>order</a:t>
            </a:r>
            <a:r>
              <a:rPr lang="es-ES" sz="1400" dirty="0" smtClean="0"/>
              <a:t> = 18, p-</a:t>
            </a:r>
            <a:r>
              <a:rPr lang="es-ES" sz="1400" dirty="0" err="1" smtClean="0"/>
              <a:t>value</a:t>
            </a:r>
            <a:r>
              <a:rPr lang="es-ES" sz="1400" dirty="0" smtClean="0"/>
              <a:t> = 0.01</a:t>
            </a:r>
          </a:p>
          <a:p>
            <a:r>
              <a:rPr lang="es-ES" sz="1400" dirty="0" err="1" smtClean="0"/>
              <a:t>alternative</a:t>
            </a:r>
            <a:r>
              <a:rPr lang="es-ES" sz="1400" dirty="0" smtClean="0"/>
              <a:t> </a:t>
            </a:r>
            <a:r>
              <a:rPr lang="es-ES" sz="1400" dirty="0" err="1" smtClean="0"/>
              <a:t>hypothesis</a:t>
            </a:r>
            <a:r>
              <a:rPr lang="es-ES" sz="1400" dirty="0" smtClean="0"/>
              <a:t>: </a:t>
            </a:r>
            <a:r>
              <a:rPr lang="es-ES" sz="1400" dirty="0" err="1" smtClean="0"/>
              <a:t>stationary</a:t>
            </a:r>
            <a:r>
              <a:rPr lang="es-ES" sz="1400" dirty="0" smtClean="0"/>
              <a:t> 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611560" y="1268760"/>
            <a:ext cx="784887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BDS Test </a:t>
            </a:r>
          </a:p>
          <a:p>
            <a:r>
              <a:rPr lang="en-US" sz="1200" dirty="0" smtClean="0"/>
              <a:t>Embedding dimension =   2  3  4  5  6  7  8  9 10 </a:t>
            </a:r>
          </a:p>
          <a:p>
            <a:r>
              <a:rPr lang="en-US" sz="1200" dirty="0" smtClean="0"/>
              <a:t>Epsilon for close points =  0.0072 0.0144 0.0215 0.0287 </a:t>
            </a:r>
          </a:p>
          <a:p>
            <a:endParaRPr lang="en-US" sz="1200" dirty="0" smtClean="0"/>
          </a:p>
          <a:p>
            <a:r>
              <a:rPr lang="en-US" sz="1200" dirty="0" smtClean="0"/>
              <a:t>Standard Normal = </a:t>
            </a:r>
          </a:p>
          <a:p>
            <a:r>
              <a:rPr lang="en-US" sz="1200" dirty="0" smtClean="0"/>
              <a:t>       [ 0.0072 ] [ 0.0144 ] [ 0.0215 ] [ 0.0287 ]</a:t>
            </a:r>
          </a:p>
          <a:p>
            <a:r>
              <a:rPr lang="en-US" sz="1200" dirty="0" smtClean="0"/>
              <a:t>[ 2 ]     18.3150    18.8479    18.4478    17.5362</a:t>
            </a:r>
          </a:p>
          <a:p>
            <a:r>
              <a:rPr lang="en-US" sz="1200" dirty="0" smtClean="0"/>
              <a:t>[ 3 ]     26.8493    26.3033    24.9548    23.6069</a:t>
            </a:r>
          </a:p>
          <a:p>
            <a:r>
              <a:rPr lang="en-US" sz="1200" dirty="0" smtClean="0"/>
              <a:t>[ 4 ]     36.4307    32.9863    29.6281    27.3703</a:t>
            </a:r>
          </a:p>
          <a:p>
            <a:r>
              <a:rPr lang="en-US" sz="1200" dirty="0" smtClean="0"/>
              <a:t>[ 5 ]     47.6006    39.3746    33.5747    30.3699</a:t>
            </a:r>
          </a:p>
          <a:p>
            <a:r>
              <a:rPr lang="en-US" sz="1200" dirty="0" smtClean="0"/>
              <a:t>[ 6 ]     63.2873    46.5236    37.2018    32.8590</a:t>
            </a:r>
          </a:p>
          <a:p>
            <a:r>
              <a:rPr lang="en-US" sz="1200" dirty="0" smtClean="0"/>
              <a:t>[ 7 ]     87.1375    55.5159    40.9551    34.9474</a:t>
            </a:r>
          </a:p>
          <a:p>
            <a:r>
              <a:rPr lang="en-US" sz="1200" dirty="0" smtClean="0"/>
              <a:t>[ 8 ]    120.5902    66.0815    44.7077    36.7364</a:t>
            </a:r>
          </a:p>
          <a:p>
            <a:r>
              <a:rPr lang="en-US" sz="1200" dirty="0" smtClean="0"/>
              <a:t>[ 9 ]    169.9451    79.2480    48.8299    38.5411</a:t>
            </a:r>
          </a:p>
          <a:p>
            <a:r>
              <a:rPr lang="en-US" sz="1200" dirty="0" smtClean="0"/>
              <a:t>[ 10 ]   244.8715    96.2096    53.3319    40.2199</a:t>
            </a:r>
          </a:p>
          <a:p>
            <a:endParaRPr lang="en-US" sz="1200" dirty="0" smtClean="0"/>
          </a:p>
          <a:p>
            <a:r>
              <a:rPr lang="en-US" sz="1200" dirty="0" smtClean="0"/>
              <a:t>p-value = </a:t>
            </a:r>
          </a:p>
          <a:p>
            <a:r>
              <a:rPr lang="en-US" sz="1200" dirty="0" smtClean="0"/>
              <a:t>       [ 0.0072 ] [ 0.0144 ] [ 0.0215 ] [ 0.0287 ]</a:t>
            </a:r>
          </a:p>
          <a:p>
            <a:r>
              <a:rPr lang="en-US" sz="1200" dirty="0" smtClean="0"/>
              <a:t>[ 2 ]           0          0          0          0</a:t>
            </a:r>
          </a:p>
          <a:p>
            <a:r>
              <a:rPr lang="en-US" sz="1200" dirty="0" smtClean="0"/>
              <a:t>[ 3 ]           0          0          0          0</a:t>
            </a:r>
          </a:p>
          <a:p>
            <a:r>
              <a:rPr lang="en-US" sz="1200" dirty="0" smtClean="0"/>
              <a:t>[ 4 ]           0          0          0          0</a:t>
            </a:r>
          </a:p>
          <a:p>
            <a:r>
              <a:rPr lang="en-US" sz="1200" dirty="0" smtClean="0"/>
              <a:t>[ 5 ]           0          0          0          0</a:t>
            </a:r>
          </a:p>
          <a:p>
            <a:r>
              <a:rPr lang="en-US" sz="1200" dirty="0" smtClean="0"/>
              <a:t>[ 6 ]           0          0          0          0</a:t>
            </a:r>
          </a:p>
          <a:p>
            <a:r>
              <a:rPr lang="en-US" sz="1200" dirty="0" smtClean="0"/>
              <a:t>[ 7 ]           0          0          0          0</a:t>
            </a:r>
          </a:p>
          <a:p>
            <a:r>
              <a:rPr lang="en-US" sz="1200" dirty="0" smtClean="0"/>
              <a:t>[ 8 ]           0          0          0          0</a:t>
            </a:r>
          </a:p>
          <a:p>
            <a:r>
              <a:rPr lang="en-US" sz="1200" dirty="0" smtClean="0"/>
              <a:t>[ 9 ]           0          0          0          0</a:t>
            </a:r>
          </a:p>
          <a:p>
            <a:r>
              <a:rPr lang="en-US" sz="1200" dirty="0" smtClean="0"/>
              <a:t>[ 10 ]          0          0          0          0</a:t>
            </a:r>
            <a:endParaRPr lang="en-US" sz="1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404664"/>
            <a:ext cx="4572000" cy="64633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err="1" smtClean="0"/>
              <a:t>Title</a:t>
            </a:r>
            <a:r>
              <a:rPr lang="es-ES" dirty="0" smtClean="0"/>
              <a:t>:</a:t>
            </a:r>
          </a:p>
          <a:p>
            <a:r>
              <a:rPr lang="es-ES" dirty="0" smtClean="0"/>
              <a:t> </a:t>
            </a:r>
            <a:r>
              <a:rPr lang="es-ES" dirty="0" err="1" smtClean="0"/>
              <a:t>Hurst</a:t>
            </a:r>
            <a:r>
              <a:rPr lang="es-ES" dirty="0" smtClean="0"/>
              <a:t> </a:t>
            </a:r>
            <a:r>
              <a:rPr lang="es-ES" dirty="0" err="1" smtClean="0"/>
              <a:t>Exponent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R/S </a:t>
            </a:r>
            <a:r>
              <a:rPr lang="es-ES" dirty="0" err="1" smtClean="0"/>
              <a:t>Method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err="1" smtClean="0"/>
              <a:t>Call</a:t>
            </a:r>
            <a:r>
              <a:rPr lang="es-ES" dirty="0" smtClean="0"/>
              <a:t>:</a:t>
            </a:r>
          </a:p>
          <a:p>
            <a:r>
              <a:rPr lang="es-ES" dirty="0" smtClean="0"/>
              <a:t> </a:t>
            </a:r>
            <a:r>
              <a:rPr lang="es-ES" dirty="0" err="1" smtClean="0"/>
              <a:t>rsFit</a:t>
            </a:r>
            <a:r>
              <a:rPr lang="es-ES" dirty="0" smtClean="0"/>
              <a:t>(x = </a:t>
            </a:r>
            <a:r>
              <a:rPr lang="es-ES" dirty="0" err="1" smtClean="0"/>
              <a:t>dlibex</a:t>
            </a:r>
            <a:r>
              <a:rPr lang="es-ES" dirty="0" smtClean="0"/>
              <a:t>, </a:t>
            </a:r>
            <a:r>
              <a:rPr lang="es-ES" dirty="0" err="1" smtClean="0"/>
              <a:t>doplot</a:t>
            </a:r>
            <a:r>
              <a:rPr lang="es-ES" dirty="0" smtClean="0"/>
              <a:t> = T)</a:t>
            </a:r>
          </a:p>
          <a:p>
            <a:endParaRPr lang="es-ES" dirty="0" smtClean="0"/>
          </a:p>
          <a:p>
            <a:r>
              <a:rPr lang="es-ES" dirty="0" err="1" smtClean="0"/>
              <a:t>Method</a:t>
            </a:r>
            <a:r>
              <a:rPr lang="es-ES" dirty="0" smtClean="0"/>
              <a:t>:</a:t>
            </a:r>
          </a:p>
          <a:p>
            <a:r>
              <a:rPr lang="es-ES" dirty="0" smtClean="0"/>
              <a:t> R/S </a:t>
            </a:r>
            <a:r>
              <a:rPr lang="es-ES" dirty="0" err="1" smtClean="0"/>
              <a:t>Method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err="1" smtClean="0"/>
              <a:t>Hurst</a:t>
            </a:r>
            <a:r>
              <a:rPr lang="es-ES" dirty="0" smtClean="0"/>
              <a:t> </a:t>
            </a:r>
            <a:r>
              <a:rPr lang="es-ES" dirty="0" err="1" smtClean="0"/>
              <a:t>Exponent</a:t>
            </a:r>
            <a:r>
              <a:rPr lang="es-ES" dirty="0" smtClean="0"/>
              <a:t>:</a:t>
            </a:r>
          </a:p>
          <a:p>
            <a:r>
              <a:rPr lang="es-ES" dirty="0" smtClean="0"/>
              <a:t>          H      beta </a:t>
            </a:r>
          </a:p>
          <a:p>
            <a:r>
              <a:rPr lang="es-ES" dirty="0" smtClean="0"/>
              <a:t>  0.6464525 0.6464525 </a:t>
            </a:r>
          </a:p>
          <a:p>
            <a:endParaRPr lang="es-ES" dirty="0" smtClean="0"/>
          </a:p>
          <a:p>
            <a:r>
              <a:rPr lang="es-ES" dirty="0" err="1" smtClean="0"/>
              <a:t>Hurst</a:t>
            </a:r>
            <a:r>
              <a:rPr lang="es-ES" dirty="0" smtClean="0"/>
              <a:t> </a:t>
            </a:r>
            <a:r>
              <a:rPr lang="es-ES" dirty="0" err="1" smtClean="0"/>
              <a:t>Exponent</a:t>
            </a:r>
            <a:r>
              <a:rPr lang="es-ES" dirty="0" smtClean="0"/>
              <a:t> </a:t>
            </a:r>
            <a:r>
              <a:rPr lang="es-ES" dirty="0" err="1" smtClean="0"/>
              <a:t>Diagnostic</a:t>
            </a:r>
            <a:r>
              <a:rPr lang="es-ES" dirty="0" smtClean="0"/>
              <a:t>:</a:t>
            </a:r>
          </a:p>
          <a:p>
            <a:r>
              <a:rPr lang="es-ES" dirty="0" smtClean="0"/>
              <a:t>    </a:t>
            </a:r>
            <a:r>
              <a:rPr lang="es-ES" dirty="0" err="1" smtClean="0"/>
              <a:t>Estimate</a:t>
            </a:r>
            <a:r>
              <a:rPr lang="es-ES" dirty="0" smtClean="0"/>
              <a:t>    </a:t>
            </a:r>
            <a:r>
              <a:rPr lang="es-ES" dirty="0" err="1" smtClean="0"/>
              <a:t>Std.Err</a:t>
            </a:r>
            <a:r>
              <a:rPr lang="es-ES" dirty="0" smtClean="0"/>
              <a:t>  t-</a:t>
            </a:r>
            <a:r>
              <a:rPr lang="es-ES" dirty="0" err="1" smtClean="0"/>
              <a:t>value</a:t>
            </a:r>
            <a:r>
              <a:rPr lang="es-ES" dirty="0" smtClean="0"/>
              <a:t>     Pr(&gt;|t|)</a:t>
            </a:r>
          </a:p>
          <a:p>
            <a:r>
              <a:rPr lang="es-ES" dirty="0" smtClean="0"/>
              <a:t>X 0.6464525 0.03566262 18.12689 4.929466e-22</a:t>
            </a:r>
          </a:p>
          <a:p>
            <a:endParaRPr lang="es-ES" dirty="0" smtClean="0"/>
          </a:p>
          <a:p>
            <a:r>
              <a:rPr lang="es-ES" dirty="0" err="1" smtClean="0"/>
              <a:t>Parameter</a:t>
            </a:r>
            <a:r>
              <a:rPr lang="es-ES" dirty="0" smtClean="0"/>
              <a:t> </a:t>
            </a:r>
            <a:r>
              <a:rPr lang="es-ES" dirty="0" err="1" smtClean="0"/>
              <a:t>Settings</a:t>
            </a:r>
            <a:r>
              <a:rPr lang="es-ES" dirty="0" smtClean="0"/>
              <a:t>:</a:t>
            </a:r>
          </a:p>
          <a:p>
            <a:r>
              <a:rPr lang="es-ES" dirty="0" smtClean="0"/>
              <a:t>       n   </a:t>
            </a:r>
            <a:r>
              <a:rPr lang="es-ES" dirty="0" err="1" smtClean="0"/>
              <a:t>levels</a:t>
            </a:r>
            <a:r>
              <a:rPr lang="es-ES" dirty="0" smtClean="0"/>
              <a:t>  </a:t>
            </a:r>
            <a:r>
              <a:rPr lang="es-ES" dirty="0" err="1" smtClean="0"/>
              <a:t>minnpts</a:t>
            </a:r>
            <a:r>
              <a:rPr lang="es-ES" dirty="0" smtClean="0"/>
              <a:t> cut.off1 cut.off2 </a:t>
            </a:r>
          </a:p>
          <a:p>
            <a:r>
              <a:rPr lang="es-ES" dirty="0" smtClean="0"/>
              <a:t>    6453       50        3        5      316 </a:t>
            </a:r>
          </a:p>
          <a:p>
            <a:endParaRPr lang="es-ES" dirty="0" smtClean="0"/>
          </a:p>
          <a:p>
            <a:r>
              <a:rPr lang="es-ES" dirty="0" smtClean="0"/>
              <a:t>Ho: H=0.5; t-valor 4.10661079 </a:t>
            </a:r>
            <a:endParaRPr lang="es-E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0"/>
            <a:ext cx="4355976" cy="4355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1117</Words>
  <Application>Microsoft Office PowerPoint</Application>
  <PresentationFormat>Presentación en pantalla (4:3)</PresentationFormat>
  <Paragraphs>223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6" baseType="lpstr">
      <vt:lpstr>Arial</vt:lpstr>
      <vt:lpstr>Calibri</vt:lpstr>
      <vt:lpstr>Cambria Math</vt:lpstr>
      <vt:lpstr>Century Gothic</vt:lpstr>
      <vt:lpstr>Times New Roman</vt:lpstr>
      <vt:lpstr>Tema de Office</vt:lpstr>
      <vt:lpstr>CAP 2. Riesgo de Mercado: Hipótesis de Mercados Eficientes y alternativas de predicción de los Mercados Bursátiles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Riesgo de Mercado</dc:title>
  <dc:creator>Loren</dc:creator>
  <cp:lastModifiedBy>loren</cp:lastModifiedBy>
  <cp:revision>24</cp:revision>
  <dcterms:created xsi:type="dcterms:W3CDTF">2013-10-01T05:10:37Z</dcterms:created>
  <dcterms:modified xsi:type="dcterms:W3CDTF">2018-10-11T14:11:32Z</dcterms:modified>
</cp:coreProperties>
</file>